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325" r:id="rId4"/>
    <p:sldId id="326" r:id="rId5"/>
    <p:sldId id="32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49"/>
            <a:ext cx="8839199" cy="504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29100"/>
            <a:ext cx="6400800" cy="6286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Ashraff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Abdulrazaq</a:t>
            </a:r>
            <a:endParaRPr lang="fa-I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2570" y="2724149"/>
            <a:ext cx="50292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Anesthesia</a:t>
            </a:r>
            <a:endParaRPr lang="fa-IR" sz="8000" dirty="0"/>
          </a:p>
        </p:txBody>
      </p:sp>
    </p:spTree>
    <p:extLst>
      <p:ext uri="{BB962C8B-B14F-4D97-AF65-F5344CB8AC3E}">
        <p14:creationId xmlns:p14="http://schemas.microsoft.com/office/powerpoint/2010/main" val="41391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876801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en-US" sz="2800" dirty="0" smtClean="0"/>
              <a:t>        </a:t>
            </a:r>
            <a:endParaRPr lang="en-US" dirty="0" smtClean="0"/>
          </a:p>
          <a:p>
            <a:pPr marL="0" indent="0" algn="just" rtl="0">
              <a:buNone/>
            </a:pP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l" rtl="0"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cs typeface="+mj-cs"/>
              </a:rPr>
              <a:t>Surgery</a:t>
            </a:r>
            <a:endParaRPr lang="en-US" dirty="0">
              <a:cs typeface="+mj-cs"/>
            </a:endParaRPr>
          </a:p>
          <a:p>
            <a:pPr marL="0" indent="0" algn="l" rtl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cs typeface="+mj-cs"/>
              </a:rPr>
              <a:t>Diagnostic </a:t>
            </a:r>
          </a:p>
          <a:p>
            <a:pPr marL="0" indent="0" algn="l" rtl="0">
              <a:buNone/>
              <a:defRPr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and </a:t>
            </a:r>
            <a:r>
              <a:rPr lang="en-US" dirty="0">
                <a:cs typeface="+mj-cs"/>
              </a:rPr>
              <a:t>therapeutic procedures</a:t>
            </a:r>
          </a:p>
          <a:p>
            <a:pPr marL="0" indent="0" algn="l" rtl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cs typeface="+mj-cs"/>
              </a:rPr>
              <a:t>Restraint</a:t>
            </a:r>
            <a:endParaRPr lang="en-US" dirty="0">
              <a:cs typeface="+mj-cs"/>
            </a:endParaRPr>
          </a:p>
          <a:p>
            <a:pPr marL="0" indent="0" algn="l" rtl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cs typeface="+mj-cs"/>
              </a:rPr>
              <a:t>Transportation</a:t>
            </a:r>
            <a:endParaRPr lang="en-US" dirty="0">
              <a:cs typeface="+mj-cs"/>
            </a:endParaRPr>
          </a:p>
          <a:p>
            <a:pPr marL="0" indent="0" algn="l" rtl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cs typeface="+mj-cs"/>
              </a:rPr>
              <a:t>Euthanasia </a:t>
            </a:r>
            <a:r>
              <a:rPr lang="en-US" dirty="0">
                <a:cs typeface="+mj-cs"/>
              </a:rPr>
              <a:t>/ Slaughter</a:t>
            </a:r>
          </a:p>
          <a:p>
            <a:pPr marL="0" indent="0" algn="ctr" rtl="0">
              <a:buNone/>
            </a:pP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304800" y="209550"/>
            <a:ext cx="8534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60000"/>
              </a:lnSpc>
            </a:pPr>
            <a:r>
              <a:rPr lang="en-US" sz="2800" dirty="0"/>
              <a:t>USES OF GENERAL ANESTHESIA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895350"/>
            <a:ext cx="3082159" cy="2313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8" t="29151" r="5976" b="7755"/>
          <a:stretch/>
        </p:blipFill>
        <p:spPr>
          <a:xfrm>
            <a:off x="5410200" y="3260878"/>
            <a:ext cx="3413235" cy="16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1"/>
            <a:ext cx="8229600" cy="4571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Definitions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90550"/>
            <a:ext cx="8763000" cy="44196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 rtl="0"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Anesthesia:</a:t>
            </a:r>
            <a:r>
              <a:rPr lang="en-US" sz="2800" dirty="0" smtClean="0"/>
              <a:t> derived from the Greek </a:t>
            </a:r>
            <a:r>
              <a:rPr lang="en-US" sz="2800" dirty="0" err="1" smtClean="0"/>
              <a:t>anaisthaesia</a:t>
            </a:r>
            <a:r>
              <a:rPr lang="en-US" sz="2800" dirty="0" smtClean="0"/>
              <a:t> meaning “insensibility”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Analgesia:</a:t>
            </a:r>
            <a:r>
              <a:rPr lang="en-US" sz="2800" dirty="0" smtClean="0"/>
              <a:t> refers to freedom from or absence of pain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Tranquilization:</a:t>
            </a:r>
            <a:r>
              <a:rPr lang="en-US" sz="2800" dirty="0" smtClean="0"/>
              <a:t> state of behavioral change that include reduction in anxiety and relaxation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Sedation:</a:t>
            </a:r>
            <a:r>
              <a:rPr lang="en-US" sz="2800" dirty="0" smtClean="0"/>
              <a:t> central depression accompanied by drowsiness, patient is unaware of surroundings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964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285750"/>
            <a:ext cx="8686800" cy="4572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 rtl="0" eaLnBrk="1" hangingPunct="1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Narcosis:</a:t>
            </a:r>
            <a:r>
              <a:rPr lang="en-US" dirty="0" smtClean="0"/>
              <a:t> is a drug induced state of deep sleep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Hypnosis:</a:t>
            </a:r>
            <a:r>
              <a:rPr lang="en-US" dirty="0" smtClean="0"/>
              <a:t> is a condition of artificially induced sleep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Local anesthesia:</a:t>
            </a:r>
            <a:r>
              <a:rPr lang="en-US" dirty="0" smtClean="0"/>
              <a:t> loss of sensation in a circumscribed body area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Regional anesthesia:</a:t>
            </a:r>
            <a:r>
              <a:rPr lang="en-US" dirty="0" smtClean="0"/>
              <a:t> insensibility in a larger, though limited, body area</a:t>
            </a:r>
          </a:p>
          <a:p>
            <a:pPr algn="just" rtl="0" eaLnBrk="1" hangingPunct="1">
              <a:lnSpc>
                <a:spcPct val="15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8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5750"/>
            <a:ext cx="8686800" cy="4724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General anesthesia:</a:t>
            </a:r>
            <a:r>
              <a:rPr lang="en-US" sz="2800" dirty="0" smtClean="0"/>
              <a:t> drug induced unconsciousness that is characterized by controlled reversible depression of CNS and analgesia. The patient is not </a:t>
            </a:r>
            <a:r>
              <a:rPr lang="en-US" sz="2800" dirty="0" err="1" smtClean="0"/>
              <a:t>arousable</a:t>
            </a:r>
            <a:r>
              <a:rPr lang="en-US" sz="2800" dirty="0" smtClean="0"/>
              <a:t>, all reflexes are depressed</a:t>
            </a: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Surgical anesthesia:</a:t>
            </a:r>
            <a:r>
              <a:rPr lang="en-US" sz="2800" dirty="0" smtClean="0"/>
              <a:t> is a state of general anesthesia that provide muscle relaxation and analgesia for painless surgery</a:t>
            </a: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Balanced anesthesia:</a:t>
            </a:r>
            <a:r>
              <a:rPr lang="en-US" sz="2800" dirty="0" smtClean="0"/>
              <a:t> is induced by multiple drugs</a:t>
            </a: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Dissociative anesthesia:</a:t>
            </a:r>
            <a:r>
              <a:rPr lang="en-US" sz="2800" dirty="0" smtClean="0"/>
              <a:t> is induced by drugs that dissociate the </a:t>
            </a:r>
            <a:r>
              <a:rPr lang="en-US" sz="2800" dirty="0" err="1" smtClean="0"/>
              <a:t>thalamocortic</a:t>
            </a:r>
            <a:r>
              <a:rPr lang="en-US" sz="2800" dirty="0" smtClean="0"/>
              <a:t> and limbic systems </a:t>
            </a:r>
          </a:p>
        </p:txBody>
      </p:sp>
    </p:spTree>
    <p:extLst>
      <p:ext uri="{BB962C8B-B14F-4D97-AF65-F5344CB8AC3E}">
        <p14:creationId xmlns:p14="http://schemas.microsoft.com/office/powerpoint/2010/main" val="16649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185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Definitions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2019-04-09T07:51:40Z</dcterms:modified>
  <cp:contentStatus/>
</cp:coreProperties>
</file>